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0" r:id="rId3"/>
    <p:sldId id="257" r:id="rId4"/>
    <p:sldId id="261" r:id="rId6"/>
    <p:sldId id="312" r:id="rId7"/>
    <p:sldId id="350" r:id="rId8"/>
    <p:sldId id="331" r:id="rId9"/>
    <p:sldId id="332" r:id="rId10"/>
    <p:sldId id="333" r:id="rId11"/>
    <p:sldId id="336" r:id="rId12"/>
    <p:sldId id="334" r:id="rId13"/>
    <p:sldId id="337" r:id="rId14"/>
    <p:sldId id="338" r:id="rId15"/>
    <p:sldId id="339" r:id="rId16"/>
    <p:sldId id="341" r:id="rId17"/>
    <p:sldId id="343" r:id="rId18"/>
    <p:sldId id="351" r:id="rId19"/>
    <p:sldId id="342" r:id="rId20"/>
    <p:sldId id="345" r:id="rId21"/>
    <p:sldId id="346" r:id="rId22"/>
    <p:sldId id="344" r:id="rId23"/>
    <p:sldId id="318" r:id="rId24"/>
    <p:sldId id="264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F89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31" autoAdjust="0"/>
  </p:normalViewPr>
  <p:slideViewPr>
    <p:cSldViewPr showGuides="1">
      <p:cViewPr varScale="1">
        <p:scale>
          <a:sx n="68" d="100"/>
          <a:sy n="68" d="100"/>
        </p:scale>
        <p:origin x="576" y="54"/>
      </p:cViewPr>
      <p:guideLst>
        <p:guide orient="horz" pos="2110"/>
        <p:guide pos="35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4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27353-55E8-47E2-867F-243A19F3A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D7D4B5-95A0-44BD-8FF8-A1C7707066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AAC00F-C034-4FB8-BB32-71DD747552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1451C-1663-471A-8FF9-7E8349F1E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80E4-31BA-4BBF-BE1B-ABD182648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266ED-790B-4791-91BE-902C6B3E6F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V="1">
            <a:off x="1" y="0"/>
            <a:ext cx="5811520" cy="3296086"/>
          </a:xfrm>
          <a:prstGeom prst="triangle">
            <a:avLst/>
          </a:prstGeom>
          <a:blipFill dpi="0" rotWithShape="1">
            <a:blip r:embed="rId1"/>
            <a:srcRect/>
            <a:stretch>
              <a:fillRect l="-33092" t="-38698" r="-22790" b="-136148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088544" y="5501640"/>
            <a:ext cx="2391477" cy="135636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-2" y="1766824"/>
            <a:ext cx="2833731" cy="160719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flipV="1">
            <a:off x="151812" y="0"/>
            <a:ext cx="6628972" cy="6858000"/>
          </a:xfrm>
          <a:custGeom>
            <a:avLst/>
            <a:gdLst>
              <a:gd name="connsiteX0" fmla="*/ 6045869 w 6628972"/>
              <a:gd name="connsiteY0" fmla="*/ 6858000 h 6858000"/>
              <a:gd name="connsiteX1" fmla="*/ 6628972 w 6628972"/>
              <a:gd name="connsiteY1" fmla="*/ 6858000 h 6858000"/>
              <a:gd name="connsiteX2" fmla="*/ 583103 w 6628972"/>
              <a:gd name="connsiteY2" fmla="*/ 0 h 6858000"/>
              <a:gd name="connsiteX3" fmla="*/ 0 w 662897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8972" h="6858000">
                <a:moveTo>
                  <a:pt x="6045869" y="6858000"/>
                </a:moveTo>
                <a:lnTo>
                  <a:pt x="6628972" y="6858000"/>
                </a:lnTo>
                <a:lnTo>
                  <a:pt x="583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 rot="18691264">
            <a:off x="1651683" y="3898234"/>
            <a:ext cx="376820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rPr>
              <a:t>前情提要</a:t>
            </a:r>
            <a:endParaRPr kumimoji="0" lang="zh-CN" altLang="en-US" sz="5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Bold"/>
              <a:cs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861102" y="119450"/>
            <a:ext cx="3967454" cy="460375"/>
            <a:chOff x="1278972" y="1968239"/>
            <a:chExt cx="3967454" cy="460375"/>
          </a:xfrm>
        </p:grpSpPr>
        <p:grpSp>
          <p:nvGrpSpPr>
            <p:cNvPr id="40" name="组合 39"/>
            <p:cNvGrpSpPr/>
            <p:nvPr/>
          </p:nvGrpSpPr>
          <p:grpSpPr>
            <a:xfrm>
              <a:off x="1278972" y="1968239"/>
              <a:ext cx="3967454" cy="460375"/>
              <a:chOff x="1591029" y="2024268"/>
              <a:chExt cx="3967454" cy="460375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2084369" y="2024268"/>
                <a:ext cx="347411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0715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人人都是产品经理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endParaRPr>
              </a:p>
            </p:txBody>
          </p:sp>
          <p:sp>
            <p:nvSpPr>
              <p:cNvPr id="43" name="圆角矩形 56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Bold"/>
                  <a:cs typeface="+mn-ea"/>
                </a:rPr>
                <a:t>1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61102" y="840575"/>
            <a:ext cx="3967454" cy="460375"/>
            <a:chOff x="1278972" y="1977764"/>
            <a:chExt cx="3967454" cy="460375"/>
          </a:xfrm>
        </p:grpSpPr>
        <p:grpSp>
          <p:nvGrpSpPr>
            <p:cNvPr id="47" name="组合 46"/>
            <p:cNvGrpSpPr/>
            <p:nvPr/>
          </p:nvGrpSpPr>
          <p:grpSpPr>
            <a:xfrm>
              <a:off x="1278972" y="1977764"/>
              <a:ext cx="3967454" cy="460375"/>
              <a:chOff x="1591029" y="2033793"/>
              <a:chExt cx="3967454" cy="460375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2084369" y="2033793"/>
                <a:ext cx="347411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0722 NB-IOT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endParaRPr>
              </a:p>
            </p:txBody>
          </p:sp>
          <p:sp>
            <p:nvSpPr>
              <p:cNvPr id="50" name="圆角矩形 63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rgbClr val="42424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Bold"/>
                  <a:cs typeface="+mn-ea"/>
                </a:rPr>
                <a:t>2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61102" y="1561700"/>
            <a:ext cx="3967454" cy="460375"/>
            <a:chOff x="1278972" y="1987289"/>
            <a:chExt cx="3967454" cy="460375"/>
          </a:xfrm>
        </p:grpSpPr>
        <p:grpSp>
          <p:nvGrpSpPr>
            <p:cNvPr id="54" name="组合 53"/>
            <p:cNvGrpSpPr/>
            <p:nvPr/>
          </p:nvGrpSpPr>
          <p:grpSpPr>
            <a:xfrm>
              <a:off x="1278972" y="1987289"/>
              <a:ext cx="3967454" cy="460375"/>
              <a:chOff x="1591029" y="2043318"/>
              <a:chExt cx="3967454" cy="460375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2084369" y="2043318"/>
                <a:ext cx="347411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0729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半导体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endParaRPr>
              </a:p>
            </p:txBody>
          </p:sp>
          <p:sp>
            <p:nvSpPr>
              <p:cNvPr id="57" name="圆角矩形 7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Bold"/>
                  <a:cs typeface="+mn-ea"/>
                </a:rPr>
                <a:t>3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61102" y="2954255"/>
            <a:ext cx="3967454" cy="460375"/>
            <a:chOff x="1278972" y="1987289"/>
            <a:chExt cx="3967454" cy="460375"/>
          </a:xfrm>
        </p:grpSpPr>
        <p:grpSp>
          <p:nvGrpSpPr>
            <p:cNvPr id="8" name="组合 7"/>
            <p:cNvGrpSpPr/>
            <p:nvPr/>
          </p:nvGrpSpPr>
          <p:grpSpPr>
            <a:xfrm>
              <a:off x="1278972" y="1987289"/>
              <a:ext cx="3967454" cy="460375"/>
              <a:chOff x="1591029" y="2043318"/>
              <a:chExt cx="3967454" cy="460375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2084369" y="2043318"/>
                <a:ext cx="347411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0812 HTML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endParaRPr>
              </a:p>
            </p:txBody>
          </p:sp>
          <p:sp>
            <p:nvSpPr>
              <p:cNvPr id="12" name="圆角矩形 7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324852" y="202809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Bold"/>
                  <a:cs typeface="+mn-ea"/>
                </a:rPr>
                <a:t>5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61102" y="2282660"/>
            <a:ext cx="3967454" cy="460375"/>
            <a:chOff x="1278972" y="1977764"/>
            <a:chExt cx="3967454" cy="460375"/>
          </a:xfrm>
        </p:grpSpPr>
        <p:grpSp>
          <p:nvGrpSpPr>
            <p:cNvPr id="15" name="组合 14"/>
            <p:cNvGrpSpPr/>
            <p:nvPr/>
          </p:nvGrpSpPr>
          <p:grpSpPr>
            <a:xfrm>
              <a:off x="1278972" y="1977764"/>
              <a:ext cx="3967454" cy="460375"/>
              <a:chOff x="1591029" y="2033793"/>
              <a:chExt cx="3967454" cy="460375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2084369" y="2033793"/>
                <a:ext cx="347411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0805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企业微信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endParaRPr>
              </a:p>
            </p:txBody>
          </p:sp>
          <p:sp>
            <p:nvSpPr>
              <p:cNvPr id="17" name="圆角矩形 63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rgbClr val="42424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324852" y="202809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Bold"/>
                  <a:cs typeface="+mn-ea"/>
                </a:rPr>
                <a:t>4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861102" y="3621240"/>
            <a:ext cx="3967454" cy="460375"/>
            <a:chOff x="1278972" y="1977764"/>
            <a:chExt cx="3967454" cy="460375"/>
          </a:xfrm>
        </p:grpSpPr>
        <p:grpSp>
          <p:nvGrpSpPr>
            <p:cNvPr id="20" name="组合 19"/>
            <p:cNvGrpSpPr/>
            <p:nvPr/>
          </p:nvGrpSpPr>
          <p:grpSpPr>
            <a:xfrm>
              <a:off x="1278972" y="1977764"/>
              <a:ext cx="3967454" cy="460375"/>
              <a:chOff x="1591029" y="2033793"/>
              <a:chExt cx="3967454" cy="46037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2084369" y="2033793"/>
                <a:ext cx="347411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0819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汽车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UX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endParaRPr>
              </a:p>
            </p:txBody>
          </p:sp>
          <p:sp>
            <p:nvSpPr>
              <p:cNvPr id="22" name="圆角矩形 63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rgbClr val="42424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324852" y="202809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Bold"/>
                  <a:cs typeface="+mn-ea"/>
                </a:rPr>
                <a:t>6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861102" y="4298550"/>
            <a:ext cx="3967454" cy="460375"/>
            <a:chOff x="1278972" y="1987289"/>
            <a:chExt cx="3967454" cy="46037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87289"/>
              <a:ext cx="3967454" cy="460375"/>
              <a:chOff x="1591029" y="2043318"/>
              <a:chExt cx="3967454" cy="46037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2084369" y="2043318"/>
                <a:ext cx="347411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0826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团队方向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endParaRPr>
              </a:p>
            </p:txBody>
          </p:sp>
          <p:sp>
            <p:nvSpPr>
              <p:cNvPr id="27" name="圆角矩形 7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1324852" y="2028090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Bold"/>
                  <a:cs typeface="+mn-ea"/>
                </a:rPr>
                <a:t>7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887755" y="5024955"/>
            <a:ext cx="3967454" cy="460375"/>
            <a:chOff x="1278972" y="1977764"/>
            <a:chExt cx="3967454" cy="460375"/>
          </a:xfrm>
        </p:grpSpPr>
        <p:grpSp>
          <p:nvGrpSpPr>
            <p:cNvPr id="66" name="组合 65"/>
            <p:cNvGrpSpPr/>
            <p:nvPr/>
          </p:nvGrpSpPr>
          <p:grpSpPr>
            <a:xfrm>
              <a:off x="1278972" y="1977764"/>
              <a:ext cx="3967454" cy="460375"/>
              <a:chOff x="1591029" y="2033793"/>
              <a:chExt cx="3967454" cy="460375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2084369" y="2033793"/>
                <a:ext cx="347411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Bold"/>
                    <a:ea typeface="思源黑体 CN Bold"/>
                    <a:cs typeface="+mn-ea"/>
                  </a:rPr>
                  <a:t>0902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思维模型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endParaRPr>
              </a:p>
            </p:txBody>
          </p:sp>
          <p:sp>
            <p:nvSpPr>
              <p:cNvPr id="69" name="圆角矩形 63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rgbClr val="42424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i="1" dirty="0">
                  <a:solidFill>
                    <a:prstClr val="white"/>
                  </a:solidFill>
                  <a:latin typeface="Century Gothic" panose="020B0502020202020204" pitchFamily="34" charset="0"/>
                  <a:ea typeface="思源黑体 CN Bold"/>
                  <a:cs typeface="+mn-ea"/>
                </a:rPr>
                <a:t>8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916347" y="5788895"/>
            <a:ext cx="3967454" cy="460375"/>
            <a:chOff x="1278972" y="1987289"/>
            <a:chExt cx="3967454" cy="460375"/>
          </a:xfrm>
        </p:grpSpPr>
        <p:grpSp>
          <p:nvGrpSpPr>
            <p:cNvPr id="35" name="组合 34"/>
            <p:cNvGrpSpPr/>
            <p:nvPr/>
          </p:nvGrpSpPr>
          <p:grpSpPr>
            <a:xfrm>
              <a:off x="1278972" y="1987289"/>
              <a:ext cx="3967454" cy="460375"/>
              <a:chOff x="1591029" y="2043318"/>
              <a:chExt cx="3967454" cy="46037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3318"/>
                <a:ext cx="347411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0923 Mustache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/>
                    <a:ea typeface="思源黑体 CN Bold"/>
                    <a:cs typeface="+mn-ea"/>
                  </a:rPr>
                  <a:t>模板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endParaRPr>
              </a:p>
            </p:txBody>
          </p:sp>
          <p:sp>
            <p:nvSpPr>
              <p:cNvPr id="37" name="圆角矩形 7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324852" y="2028090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思源黑体 CN Bold"/>
                  <a:cs typeface="+mn-ea"/>
                </a:rPr>
                <a:t>9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0" y="1341120"/>
            <a:ext cx="9859645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r>
              <a:rPr lang="en-US" altLang="zh-CN" dirty="0"/>
              <a:t>-</a:t>
            </a:r>
            <a:r>
              <a:rPr lang="en-US" altLang="zh-CN" dirty="0"/>
              <a:t>tokens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1820" y="1604645"/>
            <a:ext cx="8467725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r>
              <a:rPr lang="en-US" altLang="zh-CN" dirty="0"/>
              <a:t>-</a:t>
            </a:r>
            <a:r>
              <a:rPr lang="en-US" altLang="zh-CN" dirty="0"/>
              <a:t>tokens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1629410"/>
            <a:ext cx="9134475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r>
              <a:rPr lang="en-US" altLang="zh-CN" dirty="0"/>
              <a:t>-</a:t>
            </a:r>
            <a:r>
              <a:rPr lang="zh-CN" altLang="en-US" dirty="0"/>
              <a:t>一层</a:t>
            </a:r>
            <a:r>
              <a:rPr lang="zh-CN" altLang="zh-CN" dirty="0">
                <a:sym typeface="+mn-ea"/>
              </a:rPr>
              <a:t>嵌套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970" y="1438275"/>
            <a:ext cx="8353425" cy="3981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r>
              <a:rPr lang="en-US" altLang="zh-CN" dirty="0"/>
              <a:t>-双重</a:t>
            </a:r>
            <a:r>
              <a:rPr lang="zh-CN" altLang="zh-CN" dirty="0"/>
              <a:t>嵌套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1371600"/>
            <a:ext cx="8991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Demo-</a:t>
            </a:r>
            <a:r>
              <a:rPr lang="zh-CN" altLang="en-US" dirty="0">
                <a:sym typeface="+mn-ea"/>
              </a:rPr>
              <a:t>模拟小程序的</a:t>
            </a:r>
            <a:r>
              <a:rPr lang="en-US" altLang="zh-CN" dirty="0">
                <a:sym typeface="+mn-ea"/>
              </a:rPr>
              <a:t>Demo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4755"/>
            <a:ext cx="10515600" cy="4962525"/>
          </a:xfrm>
        </p:spPr>
        <p:txBody>
          <a:bodyPr>
            <a:noAutofit/>
          </a:bodyPr>
          <a:lstStyle/>
          <a:p>
            <a:pPr algn="l">
              <a:buClrTx/>
              <a:buSzTx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algn="l">
              <a:buClrTx/>
              <a:buSzTx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480060" y="1341120"/>
          <a:ext cx="6610350" cy="301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172190" imgH="6257925" progId="Paint.Picture">
                  <p:embed/>
                </p:oleObj>
              </mc:Choice>
              <mc:Fallback>
                <p:oleObj name="" r:id="rId1" imgW="11172190" imgH="62579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0060" y="1341120"/>
                        <a:ext cx="6610350" cy="301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592445" y="3140710"/>
          <a:ext cx="6403975" cy="380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7981950" imgH="6000750" progId="Paint.Picture">
                  <p:embed/>
                </p:oleObj>
              </mc:Choice>
              <mc:Fallback>
                <p:oleObj name="" r:id="rId3" imgW="7981950" imgH="6000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2445" y="3140710"/>
                        <a:ext cx="6403975" cy="380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Demo- </a:t>
            </a:r>
            <a:r>
              <a:rPr lang="en-US" altLang="zh-CN" dirty="0">
                <a:sym typeface="+mn-ea"/>
              </a:rPr>
              <a:t>Docs-UI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640"/>
            <a:ext cx="10515600" cy="4485640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r>
              <a:rPr lang="zh-CN" altLang="en-US" sz="1710" b="0" i="0" dirty="0"/>
              <a:t>https://learn.microsoft.com/en-us/dotnet/api/?view=net-6.0</a:t>
            </a:r>
            <a:endParaRPr lang="zh-CN" altLang="en-US" sz="1710" b="0" i="0" dirty="0"/>
          </a:p>
          <a:p>
            <a:pPr marL="0" indent="0" algn="l">
              <a:buClrTx/>
              <a:buSzTx/>
              <a:buNone/>
            </a:pPr>
            <a:r>
              <a:rPr lang="zh-CN" altLang="en-US" sz="1710" b="0" i="0" dirty="0"/>
              <a:t>https://learn.microsoft.com/en-us/dotnet/api/system.collections.generic.list-1?view=net-6.0</a:t>
            </a:r>
            <a:endParaRPr lang="zh-CN" altLang="en-US" sz="171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r>
              <a:rPr lang="en-US" altLang="zh-CN" sz="2000" b="0" i="0" dirty="0"/>
              <a:t>data: yml</a:t>
            </a: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r>
              <a:rPr lang="en-US" altLang="zh-CN" sz="2000" b="0" i="0" dirty="0"/>
              <a:t>template: </a:t>
            </a:r>
            <a:endParaRPr lang="en-US" altLang="zh-CN" sz="2000" b="0" i="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32740"/>
            <a:ext cx="10515600" cy="1325563"/>
          </a:xfrm>
        </p:spPr>
        <p:txBody>
          <a:bodyPr/>
          <a:lstStyle/>
          <a:p>
            <a:r>
              <a:rPr lang="zh-CN" dirty="0"/>
              <a:t>坑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1557020"/>
            <a:ext cx="8323580" cy="451294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8615680" y="1658620"/>
          <a:ext cx="3069590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3067050" imgH="3648075" progId="Paint.Picture">
                  <p:embed/>
                </p:oleObj>
              </mc:Choice>
              <mc:Fallback>
                <p:oleObj name="" r:id="rId2" imgW="3067050" imgH="36480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15680" y="1658620"/>
                        <a:ext cx="3069590" cy="365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32740"/>
            <a:ext cx="10515600" cy="1325563"/>
          </a:xfrm>
        </p:spPr>
        <p:txBody>
          <a:bodyPr/>
          <a:lstStyle/>
          <a:p>
            <a:r>
              <a:rPr lang="zh-CN" dirty="0"/>
              <a:t>坑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6050" y="1557020"/>
            <a:ext cx="8753475" cy="4247515"/>
          </a:xfrm>
          <a:prstGeom prst="rect">
            <a:avLst/>
          </a:prstGeom>
        </p:spPr>
      </p:pic>
      <p:graphicFrame>
        <p:nvGraphicFramePr>
          <p:cNvPr id="8" name="对象 7"/>
          <p:cNvGraphicFramePr/>
          <p:nvPr/>
        </p:nvGraphicFramePr>
        <p:xfrm>
          <a:off x="7896225" y="1658620"/>
          <a:ext cx="3219450" cy="3244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057400" imgH="2238375" progId="Paint.Picture">
                  <p:embed/>
                </p:oleObj>
              </mc:Choice>
              <mc:Fallback>
                <p:oleObj name="" r:id="rId3" imgW="2057400" imgH="22383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6225" y="1658620"/>
                        <a:ext cx="3219450" cy="3244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32740"/>
            <a:ext cx="10515600" cy="1325563"/>
          </a:xfrm>
        </p:spPr>
        <p:txBody>
          <a:bodyPr/>
          <a:lstStyle/>
          <a:p>
            <a:r>
              <a:rPr lang="zh-CN" dirty="0"/>
              <a:t>坑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295" y="1485265"/>
            <a:ext cx="8474710" cy="4150995"/>
          </a:xfrm>
          <a:prstGeom prst="rect">
            <a:avLst/>
          </a:prstGeom>
        </p:spPr>
      </p:pic>
      <p:graphicFrame>
        <p:nvGraphicFramePr>
          <p:cNvPr id="8" name="对象 7"/>
          <p:cNvGraphicFramePr/>
          <p:nvPr/>
        </p:nvGraphicFramePr>
        <p:xfrm>
          <a:off x="8472170" y="1557020"/>
          <a:ext cx="2665730" cy="3480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1876425" imgH="2247900" progId="Paint.Picture">
                  <p:embed/>
                </p:oleObj>
              </mc:Choice>
              <mc:Fallback>
                <p:oleObj name="" r:id="rId2" imgW="1876425" imgH="22479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72170" y="1557020"/>
                        <a:ext cx="2665730" cy="3480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0" y="-2"/>
            <a:ext cx="6812280" cy="6753698"/>
          </a:xfrm>
          <a:prstGeom prst="triangle">
            <a:avLst>
              <a:gd name="adj" fmla="val 100000"/>
            </a:avLst>
          </a:prstGeom>
          <a:blipFill dpi="0" rotWithShape="0">
            <a:blip r:embed="rId1"/>
            <a:srcRect/>
            <a:stretch>
              <a:fillRect l="-28423" t="-19123" r="-4559" b="-15013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7928043" y="2630710"/>
            <a:ext cx="4263957" cy="4227290"/>
          </a:xfrm>
          <a:prstGeom prst="triangle">
            <a:avLst>
              <a:gd name="adj" fmla="val 100000"/>
            </a:avLst>
          </a:pr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8" name="任意多边形: 形状 37"/>
          <p:cNvSpPr/>
          <p:nvPr/>
        </p:nvSpPr>
        <p:spPr>
          <a:xfrm rot="10800000">
            <a:off x="0" y="-2"/>
            <a:ext cx="3692324" cy="2055443"/>
          </a:xfrm>
          <a:custGeom>
            <a:avLst/>
            <a:gdLst>
              <a:gd name="connsiteX0" fmla="*/ 6258034 w 6258034"/>
              <a:gd name="connsiteY0" fmla="*/ 3483722 h 3483722"/>
              <a:gd name="connsiteX1" fmla="*/ 0 w 6258034"/>
              <a:gd name="connsiteY1" fmla="*/ 3483722 h 3483722"/>
              <a:gd name="connsiteX2" fmla="*/ 3513941 w 6258034"/>
              <a:gd name="connsiteY2" fmla="*/ 0 h 3483722"/>
              <a:gd name="connsiteX3" fmla="*/ 6258034 w 6258034"/>
              <a:gd name="connsiteY3" fmla="*/ 2078597 h 348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58034" h="3483722">
                <a:moveTo>
                  <a:pt x="6258034" y="3483722"/>
                </a:moveTo>
                <a:lnTo>
                  <a:pt x="0" y="3483722"/>
                </a:lnTo>
                <a:lnTo>
                  <a:pt x="3513941" y="0"/>
                </a:lnTo>
                <a:lnTo>
                  <a:pt x="6258034" y="2078597"/>
                </a:lnTo>
                <a:close/>
              </a:path>
            </a:pathLst>
          </a:custGeom>
          <a:solidFill>
            <a:srgbClr val="F89E1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sp>
        <p:nvSpPr>
          <p:cNvPr id="39" name="任意多边形: 形状 38"/>
          <p:cNvSpPr/>
          <p:nvPr/>
        </p:nvSpPr>
        <p:spPr>
          <a:xfrm rot="10800000">
            <a:off x="-3" y="-15615"/>
            <a:ext cx="6933238" cy="6873616"/>
          </a:xfrm>
          <a:custGeom>
            <a:avLst/>
            <a:gdLst>
              <a:gd name="connsiteX0" fmla="*/ 590708 w 6812280"/>
              <a:gd name="connsiteY0" fmla="*/ 6753698 h 6753698"/>
              <a:gd name="connsiteX1" fmla="*/ 0 w 6812280"/>
              <a:gd name="connsiteY1" fmla="*/ 6753698 h 6753698"/>
              <a:gd name="connsiteX2" fmla="*/ 6812280 w 6812280"/>
              <a:gd name="connsiteY2" fmla="*/ 0 h 6753698"/>
              <a:gd name="connsiteX3" fmla="*/ 6812280 w 6812280"/>
              <a:gd name="connsiteY3" fmla="*/ 585628 h 675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280" h="6753698">
                <a:moveTo>
                  <a:pt x="590708" y="6753698"/>
                </a:moveTo>
                <a:lnTo>
                  <a:pt x="0" y="6753698"/>
                </a:lnTo>
                <a:lnTo>
                  <a:pt x="6812280" y="0"/>
                </a:lnTo>
                <a:lnTo>
                  <a:pt x="6812280" y="585628"/>
                </a:lnTo>
                <a:close/>
              </a:path>
            </a:pathLst>
          </a:custGeom>
          <a:solidFill>
            <a:srgbClr val="F89E1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sp>
        <p:nvSpPr>
          <p:cNvPr id="40" name="任意多边形: 形状 39"/>
          <p:cNvSpPr/>
          <p:nvPr/>
        </p:nvSpPr>
        <p:spPr>
          <a:xfrm rot="10800000" flipH="1">
            <a:off x="-2" y="1793087"/>
            <a:ext cx="5108846" cy="5064912"/>
          </a:xfrm>
          <a:custGeom>
            <a:avLst/>
            <a:gdLst>
              <a:gd name="connsiteX0" fmla="*/ 0 w 4530929"/>
              <a:gd name="connsiteY0" fmla="*/ 4491965 h 4491965"/>
              <a:gd name="connsiteX1" fmla="*/ 4530929 w 4530929"/>
              <a:gd name="connsiteY1" fmla="*/ 0 h 4491965"/>
              <a:gd name="connsiteX2" fmla="*/ 3738832 w 4530929"/>
              <a:gd name="connsiteY2" fmla="*/ 0 h 4491965"/>
              <a:gd name="connsiteX3" fmla="*/ 0 w 4530929"/>
              <a:gd name="connsiteY3" fmla="*/ 3706680 h 449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0929" h="4491965">
                <a:moveTo>
                  <a:pt x="0" y="4491965"/>
                </a:moveTo>
                <a:lnTo>
                  <a:pt x="4530929" y="0"/>
                </a:lnTo>
                <a:lnTo>
                  <a:pt x="3738832" y="0"/>
                </a:lnTo>
                <a:lnTo>
                  <a:pt x="0" y="370668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52190" y="3042920"/>
            <a:ext cx="791337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Mustache </a:t>
            </a:r>
            <a:r>
              <a:rPr lang="zh-CN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模板引擎</a:t>
            </a:r>
            <a:r>
              <a:rPr lang="zh-CN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介绍</a:t>
            </a:r>
            <a:endParaRPr lang="zh-CN" altLang="zh-CN" sz="5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其它</a:t>
            </a:r>
            <a:r>
              <a:rPr lang="zh-CN" altLang="zh-CN" dirty="0"/>
              <a:t>引擎框架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algn="l">
              <a:buClrTx/>
              <a:buSzTx/>
            </a:pPr>
            <a:r>
              <a:rPr lang="en-US" altLang="zh-CN" sz="2000" b="0" i="0" dirty="0"/>
              <a:t>XSTL+</a:t>
            </a:r>
            <a:r>
              <a:rPr lang="en-US" altLang="zh-CN" sz="2000" b="0" i="0" dirty="0"/>
              <a:t>XML</a:t>
            </a: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algn="l">
              <a:buClrTx/>
              <a:buSzTx/>
            </a:pPr>
            <a:r>
              <a:rPr lang="en-US" altLang="zh-CN" sz="2000" b="0" i="0" dirty="0"/>
              <a:t>Handlebars</a:t>
            </a:r>
            <a:endParaRPr lang="en-US" altLang="zh-CN" sz="2000" b="0" i="0" dirty="0"/>
          </a:p>
          <a:p>
            <a:pPr marL="0" indent="0" algn="l">
              <a:buClrTx/>
              <a:buSzTx/>
              <a:buNone/>
            </a:pPr>
            <a:endParaRPr lang="en-US" altLang="zh-CN" sz="2000" b="0" i="0" dirty="0"/>
          </a:p>
          <a:p>
            <a:pPr algn="l">
              <a:buClrTx/>
              <a:buSzTx/>
            </a:pPr>
            <a:r>
              <a:rPr lang="en-US" altLang="zh-CN" sz="2000" b="0" i="0" dirty="0"/>
              <a:t>FreeMarker</a:t>
            </a:r>
            <a:endParaRPr lang="en-US" altLang="zh-CN" sz="2000" b="0" i="0" dirty="0"/>
          </a:p>
          <a:p>
            <a:pPr algn="l">
              <a:buClrTx/>
              <a:buSzTx/>
            </a:pPr>
            <a:endParaRPr lang="en-US" altLang="zh-CN" sz="2000" b="0" i="0" dirty="0"/>
          </a:p>
          <a:p>
            <a:pPr algn="l">
              <a:buClrTx/>
              <a:buSzTx/>
            </a:pPr>
            <a:r>
              <a:rPr lang="en-US" altLang="zh-CN" sz="2000" b="0" i="0" dirty="0"/>
              <a:t>Thymeleaf</a:t>
            </a:r>
            <a:endParaRPr lang="en-US" altLang="zh-CN" sz="2000" b="0" i="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3595" y="354330"/>
            <a:ext cx="10530205" cy="1336675"/>
          </a:xfrm>
        </p:spPr>
        <p:txBody>
          <a:bodyPr/>
          <a:lstStyle/>
          <a:p>
            <a:r>
              <a:rPr lang="zh-CN" altLang="en-US" b="1" dirty="0">
                <a:sym typeface="+mn-ea"/>
              </a:rPr>
              <a:t>Reference</a:t>
            </a:r>
            <a:r>
              <a:rPr lang="en-US" altLang="zh-CN" b="1" dirty="0">
                <a:sym typeface="+mn-ea"/>
              </a:rPr>
              <a:t>s</a:t>
            </a:r>
            <a:r>
              <a:rPr lang="zh-CN" altLang="en-US" b="1" dirty="0">
                <a:sym typeface="+mn-ea"/>
              </a:rPr>
              <a:t>: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dirty="0"/>
              <a:t>http://mustache.github.io/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https://mustache.github.io/mustache.5.html  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https://www.npmjs.com/package/mustache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https://zhuanlan.zhihu.com/p/36572041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https://github.com/mustache/mustache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https://github.com/janl/mustache.js          repo &amp; homepage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https://blog.csdn.net/m0_63657524/article/details/123766803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mustache 模板引擎核心原理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来自 &lt;https://blog.csdn.net/weixin_43734095/article/details/125469531&gt; 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 flipH="1" flipV="1">
            <a:off x="1944482" y="760139"/>
            <a:ext cx="2901611" cy="2757694"/>
          </a:xfrm>
          <a:prstGeom prst="parallelogram">
            <a:avLst>
              <a:gd name="adj" fmla="val 86882"/>
            </a:avLst>
          </a:pr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" name="平行四边形 2"/>
          <p:cNvSpPr/>
          <p:nvPr/>
        </p:nvSpPr>
        <p:spPr>
          <a:xfrm flipH="1" flipV="1">
            <a:off x="1214250" y="3385953"/>
            <a:ext cx="1877151" cy="1784046"/>
          </a:xfrm>
          <a:prstGeom prst="parallelogram">
            <a:avLst>
              <a:gd name="adj" fmla="val 86882"/>
            </a:avLst>
          </a:prstGeom>
          <a:solidFill>
            <a:srgbClr val="F89E1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4" name="等腰三角形 3"/>
          <p:cNvSpPr/>
          <p:nvPr/>
        </p:nvSpPr>
        <p:spPr>
          <a:xfrm flipH="1" flipV="1">
            <a:off x="0" y="-4"/>
            <a:ext cx="4575680" cy="5283203"/>
          </a:xfrm>
          <a:prstGeom prst="triangle">
            <a:avLst>
              <a:gd name="adj" fmla="val 100000"/>
            </a:avLst>
          </a:prstGeom>
          <a:blipFill dpi="0" rotWithShape="1">
            <a:blip r:embed="rId1"/>
            <a:srcRect/>
            <a:stretch>
              <a:fillRect l="-14881" t="-22076" r="-38076" b="-43515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8258345" y="4910110"/>
            <a:ext cx="3933655" cy="1971040"/>
          </a:xfrm>
          <a:custGeom>
            <a:avLst/>
            <a:gdLst>
              <a:gd name="connsiteX0" fmla="*/ 1962616 w 3933655"/>
              <a:gd name="connsiteY0" fmla="*/ 0 h 1971040"/>
              <a:gd name="connsiteX1" fmla="*/ 3933655 w 3933655"/>
              <a:gd name="connsiteY1" fmla="*/ 1971040 h 1971040"/>
              <a:gd name="connsiteX2" fmla="*/ 682463 w 3933655"/>
              <a:gd name="connsiteY2" fmla="*/ 1971040 h 1971040"/>
              <a:gd name="connsiteX3" fmla="*/ 0 w 3933655"/>
              <a:gd name="connsiteY3" fmla="*/ 1962615 h 197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3655" h="1971040">
                <a:moveTo>
                  <a:pt x="1962616" y="0"/>
                </a:moveTo>
                <a:lnTo>
                  <a:pt x="3933655" y="1971040"/>
                </a:lnTo>
                <a:lnTo>
                  <a:pt x="682463" y="1971040"/>
                </a:lnTo>
                <a:lnTo>
                  <a:pt x="0" y="1962615"/>
                </a:lnTo>
                <a:close/>
              </a:path>
            </a:pathLst>
          </a:custGeom>
          <a:solidFill>
            <a:srgbClr val="F89E1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35" b="1" i="0" u="none" strike="noStrike" kern="1200" cap="none" spc="0" normalizeH="0" baseline="0" noProof="0">
              <a:ln w="6350">
                <a:noFill/>
              </a:ln>
              <a:gradFill flip="none" rotWithShape="1">
                <a:gsLst>
                  <a:gs pos="73000">
                    <a:srgbClr val="00C373"/>
                  </a:gs>
                  <a:gs pos="88000">
                    <a:srgbClr val="08ECDB"/>
                  </a:gs>
                  <a:gs pos="29000">
                    <a:srgbClr val="00C373"/>
                  </a:gs>
                  <a:gs pos="72000">
                    <a:srgbClr val="08ECDB"/>
                  </a:gs>
                </a:gsLst>
                <a:lin ang="1200000" scaled="0"/>
                <a:tileRect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Impact" panose="020B0806030902050204" pitchFamily="34" charset="0"/>
              <a:ea typeface="思源黑体 CN Bold"/>
              <a:cs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8252572" y="5131089"/>
            <a:ext cx="1881114" cy="1529081"/>
          </a:xfrm>
          <a:custGeom>
            <a:avLst/>
            <a:gdLst>
              <a:gd name="connsiteX0" fmla="*/ 1529082 w 1881114"/>
              <a:gd name="connsiteY0" fmla="*/ 0 h 1529081"/>
              <a:gd name="connsiteX1" fmla="*/ 1881114 w 1881114"/>
              <a:gd name="connsiteY1" fmla="*/ 0 h 1529081"/>
              <a:gd name="connsiteX2" fmla="*/ 352032 w 1881114"/>
              <a:gd name="connsiteY2" fmla="*/ 1529081 h 1529081"/>
              <a:gd name="connsiteX3" fmla="*/ 0 w 1881114"/>
              <a:gd name="connsiteY3" fmla="*/ 1529081 h 15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114" h="1529081">
                <a:moveTo>
                  <a:pt x="1529082" y="0"/>
                </a:moveTo>
                <a:lnTo>
                  <a:pt x="1881114" y="0"/>
                </a:lnTo>
                <a:lnTo>
                  <a:pt x="352032" y="1529081"/>
                </a:lnTo>
                <a:lnTo>
                  <a:pt x="0" y="152908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35" b="1" i="0" u="none" strike="noStrike" kern="1200" cap="none" spc="0" normalizeH="0" baseline="0" noProof="0">
              <a:ln w="6350">
                <a:noFill/>
              </a:ln>
              <a:gradFill flip="none" rotWithShape="1">
                <a:gsLst>
                  <a:gs pos="73000">
                    <a:srgbClr val="00C373"/>
                  </a:gs>
                  <a:gs pos="88000">
                    <a:srgbClr val="08ECDB"/>
                  </a:gs>
                  <a:gs pos="29000">
                    <a:srgbClr val="00C373"/>
                  </a:gs>
                  <a:gs pos="72000">
                    <a:srgbClr val="08ECDB"/>
                  </a:gs>
                </a:gsLst>
                <a:lin ang="1200000" scaled="0"/>
                <a:tileRect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Impact" panose="020B0806030902050204" pitchFamily="34" charset="0"/>
              <a:ea typeface="思源黑体 CN Bold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91115" y="2105561"/>
            <a:ext cx="8166018" cy="26468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rPr>
              <a:t>PART 03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  <a:alpha val="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Bold"/>
              <a:cs typeface="+mn-ea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5370830" y="2956560"/>
            <a:ext cx="324485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思源黑体 CN Bold"/>
                <a:cs typeface="+mn-ea"/>
                <a:sym typeface="Calibri" panose="020F0502020204030204" pitchFamily="34" charset="0"/>
              </a:rPr>
              <a:t>Thanks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思源黑体 CN Bold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1" y="0"/>
            <a:ext cx="5811520" cy="3296086"/>
          </a:xfrm>
          <a:prstGeom prst="triangle">
            <a:avLst/>
          </a:prstGeom>
          <a:blipFill dpi="0" rotWithShape="1">
            <a:blip r:embed="rId1"/>
            <a:srcRect/>
            <a:stretch>
              <a:fillRect l="-33092" t="-38698" r="-22790" b="-136148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" name="等腰三角形 2"/>
          <p:cNvSpPr/>
          <p:nvPr/>
        </p:nvSpPr>
        <p:spPr>
          <a:xfrm>
            <a:off x="1088544" y="5501640"/>
            <a:ext cx="2391477" cy="135636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-2" y="1766824"/>
            <a:ext cx="2833731" cy="160719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flipV="1">
            <a:off x="151812" y="0"/>
            <a:ext cx="6628972" cy="6858000"/>
          </a:xfrm>
          <a:custGeom>
            <a:avLst/>
            <a:gdLst>
              <a:gd name="connsiteX0" fmla="*/ 6045869 w 6628972"/>
              <a:gd name="connsiteY0" fmla="*/ 6858000 h 6858000"/>
              <a:gd name="connsiteX1" fmla="*/ 6628972 w 6628972"/>
              <a:gd name="connsiteY1" fmla="*/ 6858000 h 6858000"/>
              <a:gd name="connsiteX2" fmla="*/ 583103 w 6628972"/>
              <a:gd name="connsiteY2" fmla="*/ 0 h 6858000"/>
              <a:gd name="connsiteX3" fmla="*/ 0 w 6628972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8972" h="6858000">
                <a:moveTo>
                  <a:pt x="6045869" y="6858000"/>
                </a:moveTo>
                <a:lnTo>
                  <a:pt x="6628972" y="6858000"/>
                </a:lnTo>
                <a:lnTo>
                  <a:pt x="583103" y="0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 rot="18691264">
            <a:off x="1651683" y="3898234"/>
            <a:ext cx="376820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rPr>
              <a:t>CONTENT</a:t>
            </a:r>
            <a:endParaRPr kumimoji="0" lang="zh-CN" altLang="en-US" sz="5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思源黑体 CN Bold"/>
              <a:cs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42685" y="1020445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Mustache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是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啥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206490" y="1716405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能做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什么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42685" y="2411095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语法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78245" y="313436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原理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11900" y="384302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Demo</a:t>
            </a:r>
            <a:endParaRPr lang="zh-CN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11900" y="4552315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/>
                <a:cs typeface="+mn-ea"/>
              </a:rPr>
              <a:t>坑</a:t>
            </a:r>
            <a:endParaRPr lang="zh-CN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思源黑体 CN Bold"/>
              <a:cs typeface="+mn-ea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  <a:sym typeface="+mn-ea"/>
              </a:rPr>
              <a:t>Mustache</a:t>
            </a:r>
            <a:r>
              <a:rPr lang="zh-CN" altLang="zh-CN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  <a:sym typeface="+mn-ea"/>
              </a:rPr>
              <a:t>是啥</a:t>
            </a:r>
            <a:r>
              <a:rPr lang="en-US" altLang="zh-CN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  <a:sym typeface="+mn-ea"/>
              </a:rPr>
              <a:t> - 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{{}}</a:t>
            </a:r>
            <a:endParaRPr lang="en-US" altLang="zh-CN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/>
              <a:ea typeface="思源黑体 CN Bold"/>
              <a:cs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b="0" i="0" dirty="0"/>
              <a:t>名字</a:t>
            </a:r>
            <a:endParaRPr lang="zh-CN" altLang="en-US" b="0" i="0" dirty="0"/>
          </a:p>
          <a:p>
            <a:pPr algn="l">
              <a:buClrTx/>
              <a:buSzTx/>
            </a:pPr>
            <a:r>
              <a:rPr lang="zh-CN" altLang="en-US" b="0" i="0" dirty="0"/>
              <a:t>简单</a:t>
            </a:r>
            <a:r>
              <a:rPr lang="zh-CN" altLang="en-US" b="0" i="0" dirty="0"/>
              <a:t>易用</a:t>
            </a:r>
            <a:endParaRPr lang="zh-CN" altLang="en-US" b="0" i="0" dirty="0"/>
          </a:p>
          <a:p>
            <a:pPr algn="l">
              <a:buClrTx/>
              <a:buSzTx/>
            </a:pPr>
            <a:r>
              <a:rPr lang="zh-CN" altLang="en-US" b="0" i="0" dirty="0"/>
              <a:t>Mustache是一个logic-less（轻逻辑）模板解析引擎，</a:t>
            </a:r>
            <a:endParaRPr lang="zh-CN" altLang="en-US" b="0" i="0" dirty="0"/>
          </a:p>
          <a:p>
            <a:pPr marL="0" indent="0" algn="l">
              <a:buClrTx/>
              <a:buSzTx/>
              <a:buNone/>
            </a:pPr>
            <a:r>
              <a:rPr lang="en-US" altLang="zh-CN" b="0" i="0" dirty="0"/>
              <a:t>  </a:t>
            </a:r>
            <a:r>
              <a:rPr lang="zh-CN" altLang="en-US" b="0" i="0" dirty="0"/>
              <a:t>它是为了使用户界面与业务数据（内容）分离而产生的，</a:t>
            </a:r>
            <a:endParaRPr lang="zh-CN" altLang="en-US" b="0" i="0" dirty="0"/>
          </a:p>
          <a:p>
            <a:pPr marL="0" indent="0" algn="l">
              <a:buClrTx/>
              <a:buSzTx/>
              <a:buNone/>
            </a:pPr>
            <a:r>
              <a:rPr lang="en-US" altLang="zh-CN" b="0" i="0" dirty="0"/>
              <a:t>  </a:t>
            </a:r>
            <a:r>
              <a:rPr lang="zh-CN" altLang="en-US" b="0" i="0" dirty="0"/>
              <a:t>它可以生成特定格式的文档，通常是标准的HTML文档。</a:t>
            </a:r>
            <a:endParaRPr lang="zh-CN" altLang="en-US" b="0" i="0" dirty="0"/>
          </a:p>
          <a:p>
            <a:pPr marL="0" indent="0" algn="l">
              <a:buClrTx/>
              <a:buSzTx/>
              <a:buNone/>
            </a:pPr>
            <a:r>
              <a:rPr lang="en-US" altLang="zh-CN" b="0" i="0" dirty="0"/>
              <a:t>            </a:t>
            </a:r>
            <a:r>
              <a:rPr lang="zh-CN" altLang="en-US" b="0" i="0" dirty="0"/>
              <a:t>比如小程序里面</a:t>
            </a:r>
            <a:r>
              <a:rPr lang="en-US" altLang="zh-CN" b="0" i="0" dirty="0"/>
              <a:t>.wxml</a:t>
            </a:r>
            <a:r>
              <a:rPr lang="zh-CN" altLang="en-US" b="0" i="0" dirty="0"/>
              <a:t>中的</a:t>
            </a:r>
            <a:r>
              <a:rPr lang="zh-CN" altLang="en-US" b="0" i="0" dirty="0"/>
              <a:t>代码</a:t>
            </a:r>
            <a:endParaRPr lang="zh-CN" altLang="en-US" b="0" i="0" dirty="0"/>
          </a:p>
          <a:p>
            <a:pPr marL="0" indent="0" algn="l">
              <a:buClrTx/>
              <a:buSzTx/>
              <a:buNone/>
            </a:pPr>
            <a:r>
              <a:rPr lang="en-US" altLang="zh-CN" b="0" i="0" dirty="0"/>
              <a:t>	</a:t>
            </a:r>
            <a:endParaRPr lang="zh-CN" altLang="en-US" b="0" i="0" dirty="0"/>
          </a:p>
          <a:p>
            <a:pPr marL="0" indent="0">
              <a:buNone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4869180"/>
            <a:ext cx="7740015" cy="15678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支持的</a:t>
            </a:r>
            <a:r>
              <a:rPr lang="zh-CN" altLang="en-US" dirty="0"/>
              <a:t>语言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2495" y="1691005"/>
            <a:ext cx="6572250" cy="38277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语法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8730"/>
            <a:ext cx="10515600" cy="4863465"/>
          </a:xfrm>
        </p:spPr>
        <p:txBody>
          <a:bodyPr>
            <a:noAutofit/>
          </a:bodyPr>
          <a:lstStyle/>
          <a:p>
            <a:pPr marL="0" algn="l">
              <a:buClrTx/>
              <a:buSzTx/>
              <a:buNone/>
            </a:pPr>
            <a:r>
              <a:rPr lang="zh-CN" altLang="en-US" sz="1800" b="0" i="0" dirty="0"/>
              <a:t>Mustache的模板语法很简单，就那么几个（</a:t>
            </a:r>
            <a:r>
              <a:rPr lang="zh-CN" altLang="en-US" sz="1800" dirty="0">
                <a:sym typeface="+mn-ea"/>
              </a:rPr>
              <a:t>https://mustache.github.io/mustache.5.html</a:t>
            </a:r>
            <a:r>
              <a:rPr lang="zh-CN" altLang="en-US" sz="1800" b="0" i="0" dirty="0"/>
              <a:t>）</a:t>
            </a:r>
            <a:endParaRPr lang="zh-CN" altLang="en-US" sz="1800" b="0" i="0" dirty="0"/>
          </a:p>
          <a:p>
            <a:pPr marL="57150" indent="-285750" algn="l">
              <a:buClrTx/>
              <a:buSzTx/>
              <a:buChar char="•"/>
            </a:pPr>
            <a:r>
              <a:rPr lang="zh-CN" altLang="en-US" sz="1800" b="0" i="0" dirty="0"/>
              <a:t>{{keyName}}</a:t>
            </a:r>
            <a:endParaRPr lang="zh-CN" altLang="en-US" sz="1800" b="0" i="0" dirty="0"/>
          </a:p>
          <a:p>
            <a:pPr marL="57150" indent="-285750" algn="l">
              <a:buClrTx/>
              <a:buSzTx/>
              <a:buNone/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简单的变量替换。</a:t>
            </a:r>
            <a:endParaRPr lang="zh-CN" altLang="en-US" sz="1800" dirty="0">
              <a:sym typeface="+mn-ea"/>
            </a:endParaRPr>
          </a:p>
          <a:p>
            <a:pPr marL="57150" indent="-285750" algn="l">
              <a:buClrTx/>
              <a:buSzTx/>
              <a:buNone/>
            </a:pPr>
            <a:endParaRPr lang="zh-CN" altLang="en-US" sz="1800" b="0" i="0" dirty="0"/>
          </a:p>
          <a:p>
            <a:pPr marL="57150" indent="-285750" algn="l">
              <a:buClrTx/>
              <a:buSzTx/>
            </a:pPr>
            <a:r>
              <a:rPr lang="zh-CN" altLang="en-US" sz="1800" b="0" i="0" dirty="0"/>
              <a:t>{{{keyName}}}</a:t>
            </a:r>
            <a:endParaRPr lang="zh-CN" altLang="en-US" sz="1800" b="0" i="0" dirty="0"/>
          </a:p>
          <a:p>
            <a:pPr marL="0" algn="l">
              <a:buClrTx/>
              <a:buSzTx/>
              <a:buNone/>
            </a:pPr>
            <a:r>
              <a:rPr lang="en-US" altLang="zh-CN" sz="1800" b="0" i="0" dirty="0"/>
              <a:t>   </a:t>
            </a:r>
            <a:r>
              <a:rPr lang="zh-CN" altLang="en-US" sz="1800" dirty="0">
                <a:sym typeface="+mn-ea"/>
              </a:rPr>
              <a:t>keyName</a:t>
            </a:r>
            <a:r>
              <a:rPr lang="en-US" altLang="zh-CN" sz="1800" dirty="0">
                <a:sym typeface="+mn-ea"/>
              </a:rPr>
              <a:t>: “</a:t>
            </a:r>
            <a:r>
              <a:rPr lang="en-US" altLang="zh-CN" sz="1800" b="0" i="0" dirty="0"/>
              <a:t>&lt;b&gt;GitHub&lt;/b&gt;”</a:t>
            </a:r>
            <a:endParaRPr lang="en-US" altLang="zh-CN" sz="1800" b="0" i="0" dirty="0"/>
          </a:p>
          <a:p>
            <a:pPr marL="0" algn="l">
              <a:buClrTx/>
              <a:buSzTx/>
              <a:buNone/>
            </a:pPr>
            <a:r>
              <a:rPr lang="en-US" altLang="zh-CN" sz="1800" dirty="0">
                <a:sym typeface="+mn-ea"/>
              </a:rPr>
              <a:t>    </a:t>
            </a:r>
            <a:r>
              <a:rPr lang="zh-CN" altLang="en-US" sz="1800" dirty="0">
                <a:sym typeface="+mn-ea"/>
              </a:rPr>
              <a:t>{{</a:t>
            </a:r>
            <a:r>
              <a:rPr lang="en-US" altLang="zh-CN" sz="1800" dirty="0">
                <a:sym typeface="+mn-ea"/>
              </a:rPr>
              <a:t>&amp;</a:t>
            </a:r>
            <a:r>
              <a:rPr lang="zh-CN" altLang="en-US" sz="1800" dirty="0">
                <a:sym typeface="+mn-ea"/>
              </a:rPr>
              <a:t>keyName}}</a:t>
            </a:r>
            <a:endParaRPr lang="zh-CN" altLang="en-US" sz="1800" b="0" i="0" dirty="0"/>
          </a:p>
          <a:p>
            <a:pPr marL="0" algn="l">
              <a:buClrTx/>
              <a:buSzTx/>
              <a:buNone/>
            </a:pPr>
            <a:endParaRPr lang="en-US" altLang="zh-CN" sz="1800" b="0" i="0" dirty="0"/>
          </a:p>
          <a:p>
            <a:pPr marL="57150" indent="-285750" algn="l">
              <a:buClrTx/>
              <a:buSzTx/>
            </a:pPr>
            <a:r>
              <a:rPr lang="zh-CN" altLang="en-US" sz="1800" b="0" i="0" dirty="0"/>
              <a:t>{{#keyName}} {{/keyName}}</a:t>
            </a:r>
            <a:endParaRPr lang="zh-CN" altLang="en-US" sz="1800" b="0" i="0" dirty="0"/>
          </a:p>
          <a:p>
            <a:pPr marL="0" indent="0" algn="l">
              <a:buClrTx/>
              <a:buSzTx/>
              <a:buNone/>
            </a:pPr>
            <a:r>
              <a:rPr lang="zh-CN" altLang="en-US" sz="1800" b="0" i="0" dirty="0"/>
              <a:t>以#开始、以/结束表示区块，它会根据当前上下文中的键值来对区块进行一次或多次渲染。它的功能很强大，有类似if、foreach的功能。</a:t>
            </a:r>
            <a:endParaRPr lang="zh-CN" altLang="en-US" sz="1800" b="0" i="0" dirty="0"/>
          </a:p>
          <a:p>
            <a:pPr marL="0" indent="0" algn="l">
              <a:buClrTx/>
              <a:buSzTx/>
              <a:buNone/>
            </a:pPr>
            <a:endParaRPr lang="zh-CN" altLang="en-US" sz="1800" b="0" i="0" dirty="0"/>
          </a:p>
          <a:p>
            <a:pPr marL="57150" indent="-285750" algn="l">
              <a:buClrTx/>
              <a:buSzTx/>
            </a:pPr>
            <a:r>
              <a:rPr lang="zh-CN" altLang="en-US" sz="1800" b="0" i="0" dirty="0"/>
              <a:t>{{^keyName}} {{/keyName}}</a:t>
            </a:r>
            <a:endParaRPr lang="zh-CN" altLang="en-US" sz="1800" b="0" i="0" dirty="0"/>
          </a:p>
          <a:p>
            <a:pPr marL="0" algn="l">
              <a:buClrTx/>
              <a:buSzTx/>
              <a:buNone/>
            </a:pPr>
            <a:r>
              <a:rPr lang="zh-CN" altLang="en-US" sz="1800" dirty="0">
                <a:sym typeface="+mn-ea"/>
              </a:rPr>
              <a:t>该语法与{{#keyName}} {{/keyName}}类似，不同在于它是当keyName值为null, undefined, false时才渲染输出该区块内容。</a:t>
            </a:r>
            <a:endParaRPr lang="zh-CN" altLang="en-US" sz="1800" dirty="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语法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57150" indent="-285750" algn="l">
              <a:buClrTx/>
              <a:buSzTx/>
            </a:pPr>
            <a:r>
              <a:rPr lang="zh-CN" altLang="en-US" sz="2000" dirty="0">
                <a:sym typeface="+mn-ea"/>
              </a:rPr>
              <a:t>{{</a:t>
            </a:r>
            <a:r>
              <a:rPr lang="en-US" altLang="zh-CN" sz="2000" dirty="0">
                <a:sym typeface="+mn-ea"/>
              </a:rPr>
              <a:t>.</a:t>
            </a:r>
            <a:r>
              <a:rPr lang="zh-CN" altLang="en-US" sz="2000" dirty="0">
                <a:sym typeface="+mn-ea"/>
              </a:rPr>
              <a:t>}}</a:t>
            </a:r>
            <a:endParaRPr lang="zh-CN" altLang="en-US" sz="2000" b="0" i="0" dirty="0"/>
          </a:p>
          <a:p>
            <a:pPr marL="0" algn="l">
              <a:buClrTx/>
              <a:buSzTx/>
              <a:buNone/>
            </a:pPr>
            <a:r>
              <a:rPr lang="zh-CN" altLang="en-US" sz="2000" b="0" i="0" dirty="0"/>
              <a:t>表示枚举，可以循环输出整个数组</a:t>
            </a:r>
            <a:endParaRPr lang="zh-CN" altLang="en-US" sz="2000" b="0" i="0" dirty="0"/>
          </a:p>
          <a:p>
            <a:pPr marL="0" algn="l">
              <a:buClrTx/>
              <a:buSzTx/>
              <a:buNone/>
            </a:pPr>
            <a:r>
              <a:rPr lang="en-US" altLang="zh-CN" sz="2000" b="0" i="0" dirty="0"/>
              <a:t>{"hobbies": ['唱歌', '跳舞']}</a:t>
            </a:r>
            <a:endParaRPr lang="en-US" altLang="zh-CN" sz="2000" b="0" i="0" dirty="0"/>
          </a:p>
          <a:p>
            <a:pPr marL="0" algn="l">
              <a:buClrTx/>
              <a:buSzTx/>
              <a:buNone/>
            </a:pPr>
            <a:endParaRPr lang="en-US" altLang="zh-CN" sz="2000" b="0" i="0" dirty="0"/>
          </a:p>
          <a:p>
            <a:pPr marL="57150" indent="-285750" algn="l">
              <a:buClrTx/>
              <a:buSzTx/>
            </a:pPr>
            <a:r>
              <a:rPr lang="zh-CN" altLang="en-US" sz="2000" b="0" i="0" dirty="0"/>
              <a:t>{{!comments}}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r>
              <a:rPr lang="zh-CN" altLang="en-US" sz="2000" b="0" i="0" dirty="0"/>
              <a:t>表示注释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57150" indent="-285750" algn="l">
              <a:buClrTx/>
              <a:buSzTx/>
            </a:pPr>
            <a:r>
              <a:rPr lang="zh-CN" altLang="en-US" sz="2000" dirty="0">
                <a:sym typeface="+mn-ea"/>
              </a:rPr>
              <a:t>Function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57150" indent="-285750" algn="l">
              <a:buClrTx/>
              <a:buSzTx/>
            </a:pPr>
            <a:r>
              <a:rPr lang="zh-CN" altLang="en-US" sz="2000" b="0" i="0" dirty="0"/>
              <a:t>{{&gt;</a:t>
            </a:r>
            <a:r>
              <a:rPr lang="en-US" altLang="zh-CN" sz="2000" b="0" i="0" dirty="0"/>
              <a:t> </a:t>
            </a:r>
            <a:r>
              <a:rPr lang="zh-CN" altLang="en-US" sz="2000" b="0" i="0" dirty="0"/>
              <a:t>partials}}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r>
              <a:rPr lang="zh-CN" altLang="en-US" sz="2000" b="0" i="0" dirty="0"/>
              <a:t>开始表示子模块，当结构比较复杂时，我们可以使用该语法将复杂的结构拆分成几个小的子模块。</a:t>
            </a: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语法</a:t>
            </a:r>
            <a:r>
              <a:rPr lang="en-US" altLang="zh-CN" dirty="0"/>
              <a:t>-</a:t>
            </a:r>
            <a:r>
              <a:rPr lang="zh-CN" altLang="en-US" dirty="0"/>
              <a:t>入口函数（</a:t>
            </a:r>
            <a:r>
              <a:rPr lang="en-US" altLang="zh-CN" dirty="0"/>
              <a:t>js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708910"/>
            <a:ext cx="5158105" cy="1280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05" y="1412875"/>
            <a:ext cx="599821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原理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863465"/>
          </a:xfrm>
        </p:spPr>
        <p:txBody>
          <a:bodyPr>
            <a:noAutofit/>
          </a:bodyPr>
          <a:lstStyle/>
          <a:p>
            <a:pPr marL="0" indent="0" algn="l">
              <a:buClrTx/>
              <a:buSzTx/>
              <a:buNone/>
            </a:pPr>
            <a:endParaRPr lang="zh-CN" altLang="en-US" sz="16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  <a:p>
            <a:pPr marL="0" indent="0" algn="l">
              <a:buClrTx/>
              <a:buSzTx/>
              <a:buNone/>
            </a:pPr>
            <a:endParaRPr lang="zh-CN" altLang="en-US" sz="2000" b="0" i="0" dirty="0"/>
          </a:p>
        </p:txBody>
      </p:sp>
      <p:pic>
        <p:nvPicPr>
          <p:cNvPr id="4" name="图片 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341120"/>
            <a:ext cx="10276205" cy="5340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250,&quot;width&quot;:9015}"/>
</p:tagLst>
</file>

<file path=ppt/tags/tag2.xml><?xml version="1.0" encoding="utf-8"?>
<p:tagLst xmlns:p="http://schemas.openxmlformats.org/presentationml/2006/main">
  <p:tag name="KSO_WM_UNIT_PLACING_PICTURE_USER_VIEWPORT" val="{&quot;height&quot;:5550,&quot;width&quot;:9795}"/>
</p:tagLst>
</file>

<file path=ppt/tags/tag3.xml><?xml version="1.0" encoding="utf-8"?>
<p:tagLst xmlns:p="http://schemas.openxmlformats.org/presentationml/2006/main">
  <p:tag name="KSO_WM_UNIT_PLACING_PICTURE_USER_VIEWPORT" val="{&quot;height&quot;:4680,&quot;width&quot;:9645}"/>
</p:tagLst>
</file>

<file path=ppt/tags/tag4.xml><?xml version="1.0" encoding="utf-8"?>
<p:tagLst xmlns:p="http://schemas.openxmlformats.org/presentationml/2006/main">
  <p:tag name="COMMONDATA" val="eyJjb3VudCI6MzksImhkaWQiOiI1ODFjMWY2ZTY0MDU4NmRlYTViZTg4OTkyYmQ2ZjgxNiIsInVzZXJDb3VudCI6NH0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1480</Words>
  <Application>WPS 演示</Application>
  <PresentationFormat>宽屏</PresentationFormat>
  <Paragraphs>194</Paragraphs>
  <Slides>22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Arial</vt:lpstr>
      <vt:lpstr>宋体</vt:lpstr>
      <vt:lpstr>Wingdings</vt:lpstr>
      <vt:lpstr>Century Gothic</vt:lpstr>
      <vt:lpstr>思源黑体 CN Bold</vt:lpstr>
      <vt:lpstr>Century Gothic</vt:lpstr>
      <vt:lpstr>黑体</vt:lpstr>
      <vt:lpstr>Agency FB</vt:lpstr>
      <vt:lpstr>经典综艺体简</vt:lpstr>
      <vt:lpstr>等线</vt:lpstr>
      <vt:lpstr>-apple-system</vt:lpstr>
      <vt:lpstr>Segoe Print</vt:lpstr>
      <vt:lpstr>微软雅黑</vt:lpstr>
      <vt:lpstr>Arial Unicode MS</vt:lpstr>
      <vt:lpstr>等线 Light</vt:lpstr>
      <vt:lpstr>Impact</vt:lpstr>
      <vt:lpstr>Calibri</vt:lpstr>
      <vt:lpstr>Office 主题​​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Mustache是啥 - {{}}</vt:lpstr>
      <vt:lpstr>支持的语言</vt:lpstr>
      <vt:lpstr>语法</vt:lpstr>
      <vt:lpstr>语法</vt:lpstr>
      <vt:lpstr>语法-入口函数（js）</vt:lpstr>
      <vt:lpstr>原理</vt:lpstr>
      <vt:lpstr>原理</vt:lpstr>
      <vt:lpstr>原理-tokens</vt:lpstr>
      <vt:lpstr>原理-tokens</vt:lpstr>
      <vt:lpstr>原理-一层嵌套</vt:lpstr>
      <vt:lpstr>原理-双重嵌套</vt:lpstr>
      <vt:lpstr>Demo-模拟小程序的Demo</vt:lpstr>
      <vt:lpstr>Demo- Docs-UI</vt:lpstr>
      <vt:lpstr>坑</vt:lpstr>
      <vt:lpstr>坑</vt:lpstr>
      <vt:lpstr>坑</vt:lpstr>
      <vt:lpstr>其它引擎框架</vt:lpstr>
      <vt:lpstr>References: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sunny</cp:lastModifiedBy>
  <cp:revision>298</cp:revision>
  <dcterms:created xsi:type="dcterms:W3CDTF">2020-03-05T16:07:00Z</dcterms:created>
  <dcterms:modified xsi:type="dcterms:W3CDTF">2022-09-23T02:51:47Z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KSOTemplateUUID">
    <vt:lpwstr>v1.0_mb_E8/Us+L837sH/+ALFkqHhA==</vt:lpwstr>
  </property>
  <property fmtid="{D5CDD505-2E9C-101B-9397-08002B2CF9AE}" pid="4" name="ICV">
    <vt:lpwstr>8EB60A40B8BC41269BD4EB33B1C3A5A9</vt:lpwstr>
  </property>
  <property fmtid="{D5CDD505-2E9C-101B-9397-08002B2CF9AE}" pid="5" name="ContentTypeId">
    <vt:lpwstr>0x0101008F096BB1EFD89B4891639A5F009114AC</vt:lpwstr>
  </property>
</Properties>
</file>